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d2d251e86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d2d251e86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c7d18abab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c7d18abab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c7d18abab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c7d18abab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c7d18abab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c7d18abab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2b6ba20a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d2b6ba20a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2b6ba20a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d2b6ba20a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d2d7779c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d2d7779c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7a34cccab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a34cccab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7a34cccab3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7a34cccab3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c7d18aba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c7d18aba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7a34cccab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7a34cccab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7a34cccab3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a34cccab3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c7d18abab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c7d18abab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d2d251e86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d2d251e86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c7d18abab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c7d18abab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4.jpg"/><Relationship Id="rId9" Type="http://schemas.openxmlformats.org/officeDocument/2006/relationships/image" Target="../media/image17.pn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3.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hyperlink" Target="https://kipparilehti.fi/pimeanavigointia-valaistujen-merimerkkien-avulla-katso-videolta-miten-loistot-vilkkuva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Navigointi- ja veneilyilta</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PSK Kupla Ry</a:t>
            </a:r>
            <a:endParaRPr/>
          </a:p>
          <a:p>
            <a:pPr indent="0" lvl="0" marL="0" rtl="0" algn="ctr">
              <a:spcBef>
                <a:spcPts val="0"/>
              </a:spcBef>
              <a:spcAft>
                <a:spcPts val="0"/>
              </a:spcAft>
              <a:buNone/>
            </a:pPr>
            <a:r>
              <a:rPr lang="en"/>
              <a:t>Maanantai 19.4.2021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Linjataulut</a:t>
            </a:r>
            <a:endParaRPr/>
          </a:p>
        </p:txBody>
      </p:sp>
      <p:sp>
        <p:nvSpPr>
          <p:cNvPr id="133" name="Google Shape;133;p2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rgbClr val="000000"/>
                </a:solidFill>
              </a:rPr>
              <a:t>Alus on väylällä, kun linjataulut näkyvät päällekkäin.</a:t>
            </a:r>
            <a:endParaRPr>
              <a:solidFill>
                <a:srgbClr val="000000"/>
              </a:solidFill>
            </a:endParaRPr>
          </a:p>
          <a:p>
            <a:pPr indent="0" lvl="0" marL="0" rtl="0" algn="l">
              <a:spcBef>
                <a:spcPts val="1200"/>
              </a:spcBef>
              <a:spcAft>
                <a:spcPts val="0"/>
              </a:spcAft>
              <a:buNone/>
            </a:pPr>
            <a:r>
              <a:rPr lang="en">
                <a:solidFill>
                  <a:srgbClr val="000000"/>
                </a:solidFill>
              </a:rPr>
              <a:t>Päästäksesi väylälle käännä venettä samalle puolelle, jolla alempi linjataulu näkyy suhteessa ylempään linjatauluun.</a:t>
            </a:r>
            <a:endParaRPr>
              <a:solidFill>
                <a:srgbClr val="000000"/>
              </a:solidFill>
            </a:endParaRPr>
          </a:p>
          <a:p>
            <a:pPr indent="0" lvl="0" marL="0" rtl="0" algn="l">
              <a:spcBef>
                <a:spcPts val="1200"/>
              </a:spcBef>
              <a:spcAft>
                <a:spcPts val="0"/>
              </a:spcAft>
              <a:buClr>
                <a:schemeClr val="dk1"/>
              </a:buClr>
              <a:buSzPts val="1100"/>
              <a:buFont typeface="Arial"/>
              <a:buNone/>
            </a:pPr>
            <a:r>
              <a:rPr lang="en">
                <a:solidFill>
                  <a:schemeClr val="dk1"/>
                </a:solidFill>
              </a:rPr>
              <a:t>Varsinainen väylälinja merkitään yhtenäisellä viivalla ja linjan jatke katkoviivalla.</a:t>
            </a:r>
            <a:endParaRPr>
              <a:solidFill>
                <a:srgbClr val="000000"/>
              </a:solidFill>
            </a:endParaRPr>
          </a:p>
          <a:p>
            <a:pPr indent="0" lvl="0" marL="0" rtl="0" algn="l">
              <a:spcBef>
                <a:spcPts val="1200"/>
              </a:spcBef>
              <a:spcAft>
                <a:spcPts val="0"/>
              </a:spcAft>
              <a:buNone/>
            </a:pPr>
            <a:r>
              <a:rPr lang="en">
                <a:solidFill>
                  <a:srgbClr val="000000"/>
                </a:solidFill>
              </a:rPr>
              <a:t>Väylän kääntyminen osoitetaan uudella linjalla, viitalla tai muilla merimerkeillä.</a:t>
            </a:r>
            <a:endParaRPr>
              <a:solidFill>
                <a:srgbClr val="000000"/>
              </a:solidFill>
            </a:endParaRPr>
          </a:p>
          <a:p>
            <a:pPr indent="0" lvl="0" marL="0" rtl="0" algn="l">
              <a:spcBef>
                <a:spcPts val="1200"/>
              </a:spcBef>
              <a:spcAft>
                <a:spcPts val="0"/>
              </a:spcAft>
              <a:buNone/>
            </a:pPr>
            <a:r>
              <a:t/>
            </a:r>
            <a:endParaRPr>
              <a:solidFill>
                <a:srgbClr val="000000"/>
              </a:solidFill>
            </a:endParaRPr>
          </a:p>
          <a:p>
            <a:pPr indent="0" lvl="0" marL="0" rtl="0" algn="l">
              <a:spcBef>
                <a:spcPts val="1200"/>
              </a:spcBef>
              <a:spcAft>
                <a:spcPts val="1200"/>
              </a:spcAft>
              <a:buNone/>
            </a:pPr>
            <a:r>
              <a:t/>
            </a:r>
            <a:endParaRPr/>
          </a:p>
        </p:txBody>
      </p:sp>
      <p:pic>
        <p:nvPicPr>
          <p:cNvPr id="134" name="Google Shape;134;p22"/>
          <p:cNvPicPr preferRelativeResize="0"/>
          <p:nvPr/>
        </p:nvPicPr>
        <p:blipFill>
          <a:blip r:embed="rId3">
            <a:alphaModFix/>
          </a:blip>
          <a:stretch>
            <a:fillRect/>
          </a:stretch>
        </p:blipFill>
        <p:spPr>
          <a:xfrm>
            <a:off x="6041250" y="2848525"/>
            <a:ext cx="2439076" cy="2036200"/>
          </a:xfrm>
          <a:prstGeom prst="rect">
            <a:avLst/>
          </a:prstGeom>
          <a:noFill/>
          <a:ln>
            <a:noFill/>
          </a:ln>
        </p:spPr>
      </p:pic>
      <p:pic>
        <p:nvPicPr>
          <p:cNvPr id="135" name="Google Shape;135;p22"/>
          <p:cNvPicPr preferRelativeResize="0"/>
          <p:nvPr/>
        </p:nvPicPr>
        <p:blipFill rotWithShape="1">
          <a:blip r:embed="rId4">
            <a:alphaModFix/>
          </a:blip>
          <a:srcRect b="31793" l="17183" r="37963" t="19179"/>
          <a:stretch/>
        </p:blipFill>
        <p:spPr>
          <a:xfrm>
            <a:off x="5689271" y="445025"/>
            <a:ext cx="3143030" cy="22815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3"/>
          <p:cNvPicPr preferRelativeResize="0"/>
          <p:nvPr/>
        </p:nvPicPr>
        <p:blipFill rotWithShape="1">
          <a:blip r:embed="rId3">
            <a:alphaModFix/>
          </a:blip>
          <a:srcRect b="37440" l="16699" r="30834" t="43271"/>
          <a:stretch/>
        </p:blipFill>
        <p:spPr>
          <a:xfrm>
            <a:off x="2281825" y="66675"/>
            <a:ext cx="2029774" cy="997050"/>
          </a:xfrm>
          <a:prstGeom prst="rect">
            <a:avLst/>
          </a:prstGeom>
          <a:noFill/>
          <a:ln>
            <a:noFill/>
          </a:ln>
        </p:spPr>
      </p:pic>
      <p:pic>
        <p:nvPicPr>
          <p:cNvPr id="141" name="Google Shape;141;p23"/>
          <p:cNvPicPr preferRelativeResize="0"/>
          <p:nvPr/>
        </p:nvPicPr>
        <p:blipFill>
          <a:blip r:embed="rId4">
            <a:alphaModFix/>
          </a:blip>
          <a:stretch>
            <a:fillRect/>
          </a:stretch>
        </p:blipFill>
        <p:spPr>
          <a:xfrm>
            <a:off x="5362650" y="257975"/>
            <a:ext cx="3271651" cy="2453750"/>
          </a:xfrm>
          <a:prstGeom prst="rect">
            <a:avLst/>
          </a:prstGeom>
          <a:noFill/>
          <a:ln>
            <a:noFill/>
          </a:ln>
        </p:spPr>
      </p:pic>
      <p:sp>
        <p:nvSpPr>
          <p:cNvPr id="142" name="Google Shape;142;p23"/>
          <p:cNvSpPr txBox="1"/>
          <p:nvPr>
            <p:ph type="title"/>
          </p:nvPr>
        </p:nvSpPr>
        <p:spPr>
          <a:xfrm>
            <a:off x="311700" y="445025"/>
            <a:ext cx="19701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highlight>
                  <a:srgbClr val="FFFFFF"/>
                </a:highlight>
              </a:rPr>
              <a:t>Kummelit</a:t>
            </a:r>
            <a:endParaRPr sz="4300"/>
          </a:p>
        </p:txBody>
      </p:sp>
      <p:sp>
        <p:nvSpPr>
          <p:cNvPr id="143" name="Google Shape;143;p23"/>
          <p:cNvSpPr txBox="1"/>
          <p:nvPr/>
        </p:nvSpPr>
        <p:spPr>
          <a:xfrm>
            <a:off x="5313975" y="4641600"/>
            <a:ext cx="2898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By Vellari - Oma teos, CC BY 3.0, https://commons.wikimedia.org/w/index.php?curid=30430190</a:t>
            </a:r>
            <a:endParaRPr sz="600"/>
          </a:p>
        </p:txBody>
      </p:sp>
      <p:sp>
        <p:nvSpPr>
          <p:cNvPr id="144" name="Google Shape;144;p23"/>
          <p:cNvSpPr txBox="1"/>
          <p:nvPr>
            <p:ph idx="4294967295" type="body"/>
          </p:nvPr>
        </p:nvSpPr>
        <p:spPr>
          <a:xfrm>
            <a:off x="311700" y="1265750"/>
            <a:ext cx="4565100" cy="3303000"/>
          </a:xfrm>
          <a:prstGeom prst="rect">
            <a:avLst/>
          </a:prstGeom>
        </p:spPr>
        <p:txBody>
          <a:bodyPr anchorCtr="0" anchor="t" bIns="91425" lIns="91425" spcFirstLastPara="1" rIns="91425" wrap="square" tIns="91425">
            <a:normAutofit lnSpcReduction="10000"/>
          </a:bodyPr>
          <a:lstStyle/>
          <a:p>
            <a:pPr indent="-330200" lvl="0" marL="457200" rtl="0" algn="l">
              <a:spcBef>
                <a:spcPts val="0"/>
              </a:spcBef>
              <a:spcAft>
                <a:spcPts val="0"/>
              </a:spcAft>
              <a:buClr>
                <a:srgbClr val="000000"/>
              </a:buClr>
              <a:buSzPts val="1600"/>
              <a:buChar char="-"/>
            </a:pPr>
            <a:r>
              <a:rPr lang="en" sz="1600">
                <a:solidFill>
                  <a:srgbClr val="000000"/>
                </a:solidFill>
              </a:rPr>
              <a:t>Valkoinen rakennelma, joka näkyy kauas</a:t>
            </a:r>
            <a:endParaRPr sz="16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Voi olla heijastava tai ulkopuolelta valaistu</a:t>
            </a:r>
            <a:br>
              <a:rPr lang="en" sz="1200">
                <a:solidFill>
                  <a:srgbClr val="000000"/>
                </a:solidFill>
              </a:rPr>
            </a:br>
            <a:endParaRPr sz="12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Karkean navigoinnin ja paikanmäärityksen avuksi</a:t>
            </a:r>
            <a:endParaRPr sz="16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Esimerkiksi väylän yleissuunta, saarien kärjet tai väylien erkanemispisteet</a:t>
            </a:r>
            <a:endParaRPr sz="12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Levykummeleiden (mahdolliset) kirjaintunnukset merkattu karttoihin</a:t>
            </a:r>
            <a:endParaRPr sz="1200">
              <a:solidFill>
                <a:srgbClr val="000000"/>
              </a:solidFill>
            </a:endParaRPr>
          </a:p>
          <a:p>
            <a:pPr indent="0" lvl="0" marL="914400" rtl="0" algn="l">
              <a:spcBef>
                <a:spcPts val="1200"/>
              </a:spcBef>
              <a:spcAft>
                <a:spcPts val="0"/>
              </a:spcAft>
              <a:buNone/>
            </a:pPr>
            <a:r>
              <a:t/>
            </a:r>
            <a:endParaRPr sz="1200">
              <a:solidFill>
                <a:srgbClr val="000000"/>
              </a:solidFill>
            </a:endParaRPr>
          </a:p>
          <a:p>
            <a:pPr indent="0" lvl="0" marL="0" rtl="0" algn="l">
              <a:spcBef>
                <a:spcPts val="1200"/>
              </a:spcBef>
              <a:spcAft>
                <a:spcPts val="0"/>
              </a:spcAft>
              <a:buNone/>
            </a:pPr>
            <a:r>
              <a:t/>
            </a:r>
            <a:endParaRPr sz="1600">
              <a:solidFill>
                <a:srgbClr val="000000"/>
              </a:solidFill>
            </a:endParaRPr>
          </a:p>
          <a:p>
            <a:pPr indent="0" lvl="0" marL="0" rtl="0" algn="l">
              <a:spcBef>
                <a:spcPts val="1200"/>
              </a:spcBef>
              <a:spcAft>
                <a:spcPts val="1200"/>
              </a:spcAft>
              <a:buNone/>
            </a:pPr>
            <a:r>
              <a:t/>
            </a:r>
            <a:endParaRPr sz="1600"/>
          </a:p>
        </p:txBody>
      </p:sp>
      <p:pic>
        <p:nvPicPr>
          <p:cNvPr id="145" name="Google Shape;145;p23"/>
          <p:cNvPicPr preferRelativeResize="0"/>
          <p:nvPr/>
        </p:nvPicPr>
        <p:blipFill rotWithShape="1">
          <a:blip r:embed="rId5">
            <a:alphaModFix/>
          </a:blip>
          <a:srcRect b="33611" l="25631" r="18490" t="22440"/>
          <a:stretch/>
        </p:blipFill>
        <p:spPr>
          <a:xfrm>
            <a:off x="5362650" y="2756200"/>
            <a:ext cx="3271651" cy="19298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200">
                <a:highlight>
                  <a:srgbClr val="FFFFFF"/>
                </a:highlight>
              </a:rPr>
              <a:t>Karimerkit ja turvavesimerkit</a:t>
            </a:r>
            <a:endParaRPr/>
          </a:p>
        </p:txBody>
      </p:sp>
      <p:sp>
        <p:nvSpPr>
          <p:cNvPr id="151" name="Google Shape;151;p24"/>
          <p:cNvSpPr txBox="1"/>
          <p:nvPr/>
        </p:nvSpPr>
        <p:spPr>
          <a:xfrm>
            <a:off x="311700" y="898250"/>
            <a:ext cx="33897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Karimerkki = Osoittaa erillistä pieniulotteista vaarakohdetta jonka ympärillä on kaikkialta kulkukelpoista vettä</a:t>
            </a:r>
            <a:endParaRPr/>
          </a:p>
          <a:p>
            <a:pPr indent="0" lvl="0" marL="0" rtl="0" algn="l">
              <a:spcBef>
                <a:spcPts val="0"/>
              </a:spcBef>
              <a:spcAft>
                <a:spcPts val="0"/>
              </a:spcAft>
              <a:buNone/>
            </a:pPr>
            <a:r>
              <a:rPr lang="en"/>
              <a:t>Mistä tunnistaa: Puna-musta vaakaraidoitus</a:t>
            </a:r>
            <a:endParaRPr/>
          </a:p>
          <a:p>
            <a:pPr indent="0" lvl="0" marL="0" rtl="0" algn="l">
              <a:spcBef>
                <a:spcPts val="0"/>
              </a:spcBef>
              <a:spcAft>
                <a:spcPts val="0"/>
              </a:spcAft>
              <a:buNone/>
            </a:pPr>
            <a:r>
              <a:rPr lang="en"/>
              <a:t>Karttamerkki: Tikku ja 2mustaa palloa päässä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Turvavesimerkki = Osoittaa että merkin kohdalla on kulkukelpoista vettä, esim. keskiväylämerkki</a:t>
            </a:r>
            <a:endParaRPr/>
          </a:p>
          <a:p>
            <a:pPr indent="0" lvl="0" marL="0" rtl="0" algn="l">
              <a:spcBef>
                <a:spcPts val="0"/>
              </a:spcBef>
              <a:spcAft>
                <a:spcPts val="0"/>
              </a:spcAft>
              <a:buNone/>
            </a:pPr>
            <a:r>
              <a:rPr lang="en"/>
              <a:t>Mistä tunnistaa: Valko-punainen pystyraidoitus</a:t>
            </a:r>
            <a:endParaRPr/>
          </a:p>
          <a:p>
            <a:pPr indent="0" lvl="0" marL="0" rtl="0" algn="l">
              <a:spcBef>
                <a:spcPts val="0"/>
              </a:spcBef>
              <a:spcAft>
                <a:spcPts val="0"/>
              </a:spcAft>
              <a:buNone/>
            </a:pPr>
            <a:r>
              <a:rPr lang="en"/>
              <a:t>Karttamerkki: Tikku ja 1valkoinen pallo päässä</a:t>
            </a:r>
            <a:endParaRPr/>
          </a:p>
        </p:txBody>
      </p:sp>
      <p:pic>
        <p:nvPicPr>
          <p:cNvPr id="152" name="Google Shape;152;p24"/>
          <p:cNvPicPr preferRelativeResize="0"/>
          <p:nvPr/>
        </p:nvPicPr>
        <p:blipFill>
          <a:blip r:embed="rId3">
            <a:alphaModFix/>
          </a:blip>
          <a:stretch>
            <a:fillRect/>
          </a:stretch>
        </p:blipFill>
        <p:spPr>
          <a:xfrm>
            <a:off x="5911504" y="1107975"/>
            <a:ext cx="2685946" cy="2705450"/>
          </a:xfrm>
          <a:prstGeom prst="rect">
            <a:avLst/>
          </a:prstGeom>
          <a:noFill/>
          <a:ln>
            <a:noFill/>
          </a:ln>
        </p:spPr>
      </p:pic>
      <p:pic>
        <p:nvPicPr>
          <p:cNvPr id="153" name="Google Shape;153;p24"/>
          <p:cNvPicPr preferRelativeResize="0"/>
          <p:nvPr/>
        </p:nvPicPr>
        <p:blipFill rotWithShape="1">
          <a:blip r:embed="rId4">
            <a:alphaModFix/>
          </a:blip>
          <a:srcRect b="0" l="37536" r="5925" t="0"/>
          <a:stretch/>
        </p:blipFill>
        <p:spPr>
          <a:xfrm>
            <a:off x="3704438" y="311950"/>
            <a:ext cx="1916525" cy="2259800"/>
          </a:xfrm>
          <a:prstGeom prst="rect">
            <a:avLst/>
          </a:prstGeom>
          <a:noFill/>
          <a:ln>
            <a:noFill/>
          </a:ln>
        </p:spPr>
      </p:pic>
      <p:pic>
        <p:nvPicPr>
          <p:cNvPr id="154" name="Google Shape;154;p24"/>
          <p:cNvPicPr preferRelativeResize="0"/>
          <p:nvPr/>
        </p:nvPicPr>
        <p:blipFill rotWithShape="1">
          <a:blip r:embed="rId5">
            <a:alphaModFix/>
          </a:blip>
          <a:srcRect b="6578" l="34830" r="29056" t="14631"/>
          <a:stretch/>
        </p:blipFill>
        <p:spPr>
          <a:xfrm>
            <a:off x="3847675" y="2630575"/>
            <a:ext cx="1630050" cy="2370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txBox="1"/>
          <p:nvPr>
            <p:ph type="title"/>
          </p:nvPr>
        </p:nvSpPr>
        <p:spPr>
          <a:xfrm>
            <a:off x="0" y="84725"/>
            <a:ext cx="8520600" cy="39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highlight>
                  <a:srgbClr val="FFFFFF"/>
                </a:highlight>
              </a:rPr>
              <a:t>Olennaisimmat väistämissäännöt</a:t>
            </a:r>
            <a:endParaRPr/>
          </a:p>
        </p:txBody>
      </p:sp>
      <p:sp>
        <p:nvSpPr>
          <p:cNvPr id="160" name="Google Shape;160;p25"/>
          <p:cNvSpPr txBox="1"/>
          <p:nvPr/>
        </p:nvSpPr>
        <p:spPr>
          <a:xfrm>
            <a:off x="169975" y="554250"/>
            <a:ext cx="73902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Ohittava väistää ohitettavaa</a:t>
            </a:r>
            <a:endParaRPr/>
          </a:p>
          <a:p>
            <a:pPr indent="-317500" lvl="0" marL="457200" rtl="0" algn="l">
              <a:spcBef>
                <a:spcPts val="0"/>
              </a:spcBef>
              <a:spcAft>
                <a:spcPts val="0"/>
              </a:spcAft>
              <a:buSzPts val="1400"/>
              <a:buChar char="-"/>
            </a:pPr>
            <a:r>
              <a:rPr lang="en"/>
              <a:t>Ohituksen voi suorittaa siltä puolelta jonka katsoo turvallisemmaksi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Moottorivene väistää purjehtivaa purjevenettä lähestymissuunasta riippumatta</a:t>
            </a:r>
            <a:endParaRPr/>
          </a:p>
          <a:p>
            <a:pPr indent="-317500" lvl="0" marL="457200" rtl="0" algn="l">
              <a:spcBef>
                <a:spcPts val="0"/>
              </a:spcBef>
              <a:spcAft>
                <a:spcPts val="0"/>
              </a:spcAft>
              <a:buSzPts val="1400"/>
              <a:buChar char="-"/>
            </a:pPr>
            <a:r>
              <a:rPr lang="en"/>
              <a:t>Moottorivoimalla liikkuva purjevene katsotaan moottoriveneeksi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Kahden konevoimalla kulkevan aluksen kohdatessa vastakkain on molempien väistettävä oikealle</a:t>
            </a:r>
            <a:endParaRPr/>
          </a:p>
          <a:p>
            <a:pPr indent="-317500" lvl="0" marL="457200" rtl="0" algn="l">
              <a:spcBef>
                <a:spcPts val="0"/>
              </a:spcBef>
              <a:spcAft>
                <a:spcPts val="0"/>
              </a:spcAft>
              <a:buSzPts val="1400"/>
              <a:buChar char="-"/>
            </a:pPr>
            <a:r>
              <a:rPr lang="en"/>
              <a:t>Väylillä on hyvä kulkea oikeaa reunaa pitkin kohtaamisten sujuvoittamiseksi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Kun veneiden kulkusuunnat risteävät, vasemmalta tuleva väistää</a:t>
            </a:r>
            <a:endParaRPr/>
          </a:p>
          <a:p>
            <a:pPr indent="-317500" lvl="0" marL="457200" rtl="0" algn="l">
              <a:spcBef>
                <a:spcPts val="0"/>
              </a:spcBef>
              <a:spcAft>
                <a:spcPts val="0"/>
              </a:spcAft>
              <a:buSzPts val="1400"/>
              <a:buChar char="-"/>
            </a:pPr>
            <a:r>
              <a:rPr lang="en"/>
              <a:t>Väistä mieluiten oikealta tulevan perän takaa</a:t>
            </a:r>
            <a:endParaRPr/>
          </a:p>
          <a:p>
            <a:pPr indent="-317500" lvl="0" marL="457200" rtl="0" algn="l">
              <a:spcBef>
                <a:spcPts val="0"/>
              </a:spcBef>
              <a:spcAft>
                <a:spcPts val="0"/>
              </a:spcAft>
              <a:buSzPts val="1400"/>
              <a:buChar char="-"/>
            </a:pPr>
            <a:r>
              <a:rPr lang="en"/>
              <a:t>Väistää voi nopeutta ja kurssia muuttamalla</a:t>
            </a:r>
            <a:endParaRPr/>
          </a:p>
          <a:p>
            <a:pPr indent="-317500" lvl="0" marL="457200" rtl="0" algn="l">
              <a:spcBef>
                <a:spcPts val="0"/>
              </a:spcBef>
              <a:spcAft>
                <a:spcPts val="0"/>
              </a:spcAft>
              <a:buSzPts val="1400"/>
              <a:buChar char="-"/>
            </a:pPr>
            <a:r>
              <a:rPr lang="en"/>
              <a:t>Helposti havaittava väistöliike on viesti toiselle alukselle tilanteen hallinnasta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Purjehtivat purjeveneet väistävät toisiaan tuulen mukaan</a:t>
            </a:r>
            <a:endParaRPr/>
          </a:p>
          <a:p>
            <a:pPr indent="-317500" lvl="0" marL="457200" rtl="0" algn="l">
              <a:spcBef>
                <a:spcPts val="0"/>
              </a:spcBef>
              <a:spcAft>
                <a:spcPts val="0"/>
              </a:spcAft>
              <a:buSzPts val="1400"/>
              <a:buChar char="-"/>
            </a:pPr>
            <a:r>
              <a:rPr lang="en"/>
              <a:t>Tuulen puolella oleva väistää</a:t>
            </a:r>
            <a:endParaRPr/>
          </a:p>
          <a:p>
            <a:pPr indent="-317500" lvl="0" marL="457200" rtl="0" algn="l">
              <a:spcBef>
                <a:spcPts val="0"/>
              </a:spcBef>
              <a:spcAft>
                <a:spcPts val="0"/>
              </a:spcAft>
              <a:buSzPts val="1400"/>
              <a:buChar char="-"/>
            </a:pPr>
            <a:r>
              <a:rPr lang="en"/>
              <a:t>Se jolla on tuuli vasemmalta väistää</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6"/>
          <p:cNvSpPr txBox="1"/>
          <p:nvPr/>
        </p:nvSpPr>
        <p:spPr>
          <a:xfrm>
            <a:off x="310375" y="413850"/>
            <a:ext cx="78336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Vene väistää laivaa</a:t>
            </a:r>
            <a:br>
              <a:rPr lang="en"/>
            </a:br>
            <a:endParaRPr/>
          </a:p>
          <a:p>
            <a:pPr indent="-317500" lvl="0" marL="457200" rtl="0" algn="l">
              <a:spcBef>
                <a:spcPts val="0"/>
              </a:spcBef>
              <a:spcAft>
                <a:spcPts val="0"/>
              </a:spcAft>
              <a:buSzPts val="1400"/>
              <a:buChar char="-"/>
            </a:pPr>
            <a:r>
              <a:rPr lang="en"/>
              <a:t>Alusta jonka turvallista kulkua rajoittaa sen suuri syväys on väistettävä ahtailla väylillä</a:t>
            </a:r>
            <a:br>
              <a:rPr lang="en"/>
            </a:br>
            <a:endParaRPr/>
          </a:p>
          <a:p>
            <a:pPr indent="-317500" lvl="0" marL="457200" rtl="0" algn="l">
              <a:spcBef>
                <a:spcPts val="0"/>
              </a:spcBef>
              <a:spcAft>
                <a:spcPts val="0"/>
              </a:spcAft>
              <a:buSzPts val="1400"/>
              <a:buChar char="-"/>
            </a:pPr>
            <a:r>
              <a:rPr lang="en"/>
              <a:t>Ahtaalla väylällä myös ohittavaa laivaa on veneen väistettävä. Laiva ei yleensä pysty turvallisesti tekemään nopeita väistöliikkeitä tai nopeuden muutoksia.</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Suurikokoisen laivan nopeutta on vaikea arvioida, osa on erittäin nopeita</a:t>
            </a:r>
            <a:endParaRPr/>
          </a:p>
          <a:p>
            <a:pPr indent="-317500" lvl="1" marL="914400" rtl="0" algn="l">
              <a:spcBef>
                <a:spcPts val="0"/>
              </a:spcBef>
              <a:spcAft>
                <a:spcPts val="0"/>
              </a:spcAft>
              <a:buSzPts val="1400"/>
              <a:buChar char="-"/>
            </a:pPr>
            <a:r>
              <a:rPr lang="en"/>
              <a:t>Esim. Tallink Megastar 27 kn = 50 km/h (Hinkki matkanopeus 22 kn)</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Laivasta usein rajoittunut näkyvyys lähelle, väistä riittävän etäältä</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Suomen rannikkoväylät pääsääntöisesti “ahtaita” laivoille</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7"/>
          <p:cNvSpPr txBox="1"/>
          <p:nvPr>
            <p:ph type="title"/>
          </p:nvPr>
        </p:nvSpPr>
        <p:spPr>
          <a:xfrm>
            <a:off x="311700" y="1346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Väistämisen periaatteita</a:t>
            </a:r>
            <a:endParaRPr/>
          </a:p>
        </p:txBody>
      </p:sp>
      <p:sp>
        <p:nvSpPr>
          <p:cNvPr id="171" name="Google Shape;171;p27"/>
          <p:cNvSpPr txBox="1"/>
          <p:nvPr/>
        </p:nvSpPr>
        <p:spPr>
          <a:xfrm>
            <a:off x="311700" y="707350"/>
            <a:ext cx="80847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Vesillä ei ole etuajo-oikeuksia, ainoastaan väistämisvelvollisuuksia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Väistä ajoissa. Aloita väistö helposti havaittavalla ja tulkittavalla väistöliikkeellä joka on viesti toiselle alukselle siitä että olet havainnut tilanteen ja reagoit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Ota aina huomioon aiheuttamasi aallokon vaikutus toiseen veneeseen</a:t>
            </a:r>
            <a:endParaRPr/>
          </a:p>
          <a:p>
            <a:pPr indent="-317500" lvl="0" marL="457200" rtl="0" algn="l">
              <a:spcBef>
                <a:spcPts val="0"/>
              </a:spcBef>
              <a:spcAft>
                <a:spcPts val="0"/>
              </a:spcAft>
              <a:buSzPts val="1400"/>
              <a:buChar char="-"/>
            </a:pPr>
            <a:r>
              <a:rPr lang="en"/>
              <a:t>Väistä riittävän kaukaa</a:t>
            </a:r>
            <a:endParaRPr/>
          </a:p>
          <a:p>
            <a:pPr indent="-317500" lvl="0" marL="457200" rtl="0" algn="l">
              <a:spcBef>
                <a:spcPts val="0"/>
              </a:spcBef>
              <a:spcAft>
                <a:spcPts val="0"/>
              </a:spcAft>
              <a:buSzPts val="1400"/>
              <a:buChar char="-"/>
            </a:pPr>
            <a:r>
              <a:rPr lang="en"/>
              <a:t>Sivusuuntainen aallokko keinuttaa venettä rajusti ja vaikuttaa ohjailtavuuteen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Väistä mieluiten perän puolelta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a:t>
            </a:r>
            <a:r>
              <a:rPr lang="en"/>
              <a:t>hjailukyvyttömiä ja rajoitetusti ohjailukykyisiä aluksia tulee aina väistää.  Näiden alusten tulisi olla tunnuskuvioin ja valoin merkittyjä, eivät kuitenkaan käytännössä aina ole.  Esim. sukeltajien tukialukset, sekä kaapelia laskevat, ruoppaavat, miinoja raivaavat, hinaavat ja kalastavat alukset.Käytännössä moottoriveneilijä siis väistää kaikkia, joilla on hiukankin tavallisuudesta poikkeavia merkkikuvioita tai valoja.</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J</a:t>
            </a:r>
            <a:r>
              <a:rPr b="1" lang="en"/>
              <a:t>okaisen aluksen on tehtävä kaikkensa yhteentörmäyksen välttämiseksi</a:t>
            </a:r>
            <a:endParaRPr b="1"/>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77" name="Google Shape;177;p28"/>
          <p:cNvPicPr preferRelativeResize="0"/>
          <p:nvPr/>
        </p:nvPicPr>
        <p:blipFill>
          <a:blip r:embed="rId3">
            <a:alphaModFix/>
          </a:blip>
          <a:stretch>
            <a:fillRect/>
          </a:stretch>
        </p:blipFill>
        <p:spPr>
          <a:xfrm>
            <a:off x="3182275" y="370349"/>
            <a:ext cx="2733025" cy="1788876"/>
          </a:xfrm>
          <a:prstGeom prst="rect">
            <a:avLst/>
          </a:prstGeom>
          <a:noFill/>
          <a:ln>
            <a:noFill/>
          </a:ln>
        </p:spPr>
      </p:pic>
      <p:pic>
        <p:nvPicPr>
          <p:cNvPr id="178" name="Google Shape;178;p28"/>
          <p:cNvPicPr preferRelativeResize="0"/>
          <p:nvPr/>
        </p:nvPicPr>
        <p:blipFill>
          <a:blip r:embed="rId4">
            <a:alphaModFix/>
          </a:blip>
          <a:stretch>
            <a:fillRect/>
          </a:stretch>
        </p:blipFill>
        <p:spPr>
          <a:xfrm>
            <a:off x="5966700" y="371974"/>
            <a:ext cx="2779459" cy="1788875"/>
          </a:xfrm>
          <a:prstGeom prst="rect">
            <a:avLst/>
          </a:prstGeom>
          <a:noFill/>
          <a:ln>
            <a:noFill/>
          </a:ln>
        </p:spPr>
      </p:pic>
      <p:pic>
        <p:nvPicPr>
          <p:cNvPr id="179" name="Google Shape;179;p28"/>
          <p:cNvPicPr preferRelativeResize="0"/>
          <p:nvPr/>
        </p:nvPicPr>
        <p:blipFill>
          <a:blip r:embed="rId5">
            <a:alphaModFix/>
          </a:blip>
          <a:stretch>
            <a:fillRect/>
          </a:stretch>
        </p:blipFill>
        <p:spPr>
          <a:xfrm>
            <a:off x="4269750" y="2355975"/>
            <a:ext cx="2925476" cy="1903367"/>
          </a:xfrm>
          <a:prstGeom prst="rect">
            <a:avLst/>
          </a:prstGeom>
          <a:noFill/>
          <a:ln>
            <a:noFill/>
          </a:ln>
        </p:spPr>
      </p:pic>
      <p:pic>
        <p:nvPicPr>
          <p:cNvPr id="180" name="Google Shape;180;p28"/>
          <p:cNvPicPr preferRelativeResize="0"/>
          <p:nvPr/>
        </p:nvPicPr>
        <p:blipFill>
          <a:blip r:embed="rId6">
            <a:alphaModFix/>
          </a:blip>
          <a:stretch>
            <a:fillRect/>
          </a:stretch>
        </p:blipFill>
        <p:spPr>
          <a:xfrm>
            <a:off x="397850" y="371975"/>
            <a:ext cx="2733023" cy="1785924"/>
          </a:xfrm>
          <a:prstGeom prst="rect">
            <a:avLst/>
          </a:prstGeom>
          <a:noFill/>
          <a:ln>
            <a:noFill/>
          </a:ln>
        </p:spPr>
      </p:pic>
      <p:pic>
        <p:nvPicPr>
          <p:cNvPr id="181" name="Google Shape;181;p28"/>
          <p:cNvPicPr preferRelativeResize="0"/>
          <p:nvPr/>
        </p:nvPicPr>
        <p:blipFill>
          <a:blip r:embed="rId7">
            <a:alphaModFix/>
          </a:blip>
          <a:stretch>
            <a:fillRect/>
          </a:stretch>
        </p:blipFill>
        <p:spPr>
          <a:xfrm>
            <a:off x="1172175" y="2355975"/>
            <a:ext cx="2925477" cy="1900726"/>
          </a:xfrm>
          <a:prstGeom prst="rect">
            <a:avLst/>
          </a:prstGeom>
          <a:noFill/>
          <a:ln>
            <a:noFill/>
          </a:ln>
        </p:spPr>
      </p:pic>
      <p:sp>
        <p:nvSpPr>
          <p:cNvPr id="182" name="Google Shape;182;p28"/>
          <p:cNvSpPr txBox="1"/>
          <p:nvPr/>
        </p:nvSpPr>
        <p:spPr>
          <a:xfrm>
            <a:off x="4751825" y="4685325"/>
            <a:ext cx="42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Kuvat: Kipparilehti / Moottoriveneilijän käsikirja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b="41754" l="8542" r="37595" t="9687"/>
          <a:stretch/>
        </p:blipFill>
        <p:spPr>
          <a:xfrm>
            <a:off x="895225" y="1017825"/>
            <a:ext cx="6029626" cy="3397200"/>
          </a:xfrm>
          <a:prstGeom prst="rect">
            <a:avLst/>
          </a:prstGeom>
          <a:noFill/>
          <a:ln>
            <a:noFill/>
          </a:ln>
        </p:spPr>
      </p:pic>
      <p:sp>
        <p:nvSpPr>
          <p:cNvPr id="61" name="Google Shape;61;p14"/>
          <p:cNvSpPr/>
          <p:nvPr/>
        </p:nvSpPr>
        <p:spPr>
          <a:xfrm rot="-2275961">
            <a:off x="5319703" y="2157094"/>
            <a:ext cx="3031061" cy="416831"/>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txBox="1"/>
          <p:nvPr/>
        </p:nvSpPr>
        <p:spPr>
          <a:xfrm>
            <a:off x="640925" y="173600"/>
            <a:ext cx="34176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t>Kuplan kipparikoulu</a:t>
            </a:r>
            <a:endParaRPr b="1" sz="1700"/>
          </a:p>
          <a:p>
            <a:pPr indent="0" lvl="0" marL="0" rtl="0" algn="l">
              <a:spcBef>
                <a:spcPts val="0"/>
              </a:spcBef>
              <a:spcAft>
                <a:spcPts val="0"/>
              </a:spcAft>
              <a:buNone/>
            </a:pPr>
            <a:r>
              <a:rPr lang="en"/>
              <a:t>Info löytyy kuplwebistä!</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nvSpPr>
        <p:spPr>
          <a:xfrm>
            <a:off x="640925" y="173600"/>
            <a:ext cx="8004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t>Lataa oppimispäiväkirja ja tarkista onko sinulla jo tarvittavat taidot lähikipparistatukseen ja mitä olisi vielä hyvä oppia</a:t>
            </a:r>
            <a:endParaRPr/>
          </a:p>
        </p:txBody>
      </p:sp>
      <p:pic>
        <p:nvPicPr>
          <p:cNvPr id="68" name="Google Shape;68;p15"/>
          <p:cNvPicPr preferRelativeResize="0"/>
          <p:nvPr/>
        </p:nvPicPr>
        <p:blipFill rotWithShape="1">
          <a:blip r:embed="rId3">
            <a:alphaModFix/>
          </a:blip>
          <a:srcRect b="38676" l="0" r="-3928" t="0"/>
          <a:stretch/>
        </p:blipFill>
        <p:spPr>
          <a:xfrm>
            <a:off x="259338" y="1064675"/>
            <a:ext cx="8625325" cy="3869099"/>
          </a:xfrm>
          <a:prstGeom prst="rect">
            <a:avLst/>
          </a:prstGeom>
          <a:noFill/>
          <a:ln>
            <a:noFill/>
          </a:ln>
        </p:spPr>
      </p:pic>
      <p:sp>
        <p:nvSpPr>
          <p:cNvPr id="69" name="Google Shape;69;p15"/>
          <p:cNvSpPr/>
          <p:nvPr/>
        </p:nvSpPr>
        <p:spPr>
          <a:xfrm rot="-340">
            <a:off x="4923028" y="3288956"/>
            <a:ext cx="3031200" cy="4167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4623025" y="722950"/>
            <a:ext cx="2926200" cy="3697600"/>
          </a:xfrm>
          <a:prstGeom prst="rect">
            <a:avLst/>
          </a:prstGeom>
          <a:noFill/>
          <a:ln>
            <a:noFill/>
          </a:ln>
        </p:spPr>
      </p:pic>
      <p:sp>
        <p:nvSpPr>
          <p:cNvPr id="75" name="Google Shape;75;p16"/>
          <p:cNvSpPr txBox="1"/>
          <p:nvPr/>
        </p:nvSpPr>
        <p:spPr>
          <a:xfrm>
            <a:off x="4546475" y="4362775"/>
            <a:ext cx="3755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800"/>
              </a:spcAft>
              <a:buNone/>
            </a:pPr>
            <a:r>
              <a:rPr lang="en" sz="900">
                <a:solidFill>
                  <a:srgbClr val="4E4E4E"/>
                </a:solidFill>
                <a:highlight>
                  <a:srgbClr val="FFFFFF"/>
                </a:highlight>
              </a:rPr>
              <a:t>Lähde: </a:t>
            </a:r>
            <a:r>
              <a:rPr lang="en" sz="900">
                <a:solidFill>
                  <a:srgbClr val="4E4E4E"/>
                </a:solidFill>
                <a:highlight>
                  <a:srgbClr val="FFFFFF"/>
                </a:highlight>
              </a:rPr>
              <a:t>Traficom. 2020. </a:t>
            </a:r>
            <a:r>
              <a:rPr lang="en" sz="900">
                <a:solidFill>
                  <a:srgbClr val="4E4E4E"/>
                </a:solidFill>
                <a:highlight>
                  <a:srgbClr val="FFFFFF"/>
                </a:highlight>
              </a:rPr>
              <a:t>Viitoitusjärjestelmä ja merenkulun turvalaitteet. Dnro: TRAFICOM/286172/03.04.01.00/2020</a:t>
            </a:r>
            <a:endParaRPr sz="900"/>
          </a:p>
        </p:txBody>
      </p:sp>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highlight>
                  <a:srgbClr val="FFFFFF"/>
                </a:highlight>
              </a:rPr>
              <a:t>Kaardinaaliviitat (Pohjois- ja etelä-)</a:t>
            </a:r>
            <a:endParaRPr sz="2500"/>
          </a:p>
        </p:txBody>
      </p:sp>
      <p:sp>
        <p:nvSpPr>
          <p:cNvPr id="77" name="Google Shape;77;p16"/>
          <p:cNvSpPr txBox="1"/>
          <p:nvPr/>
        </p:nvSpPr>
        <p:spPr>
          <a:xfrm>
            <a:off x="531125" y="1126975"/>
            <a:ext cx="3581700" cy="369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Osoittavat missä ilmansuunnassa on kulkukelpoista vettä = miltä puolelta  on turvallista mennään</a:t>
            </a:r>
            <a:endParaRPr/>
          </a:p>
          <a:p>
            <a:pPr indent="-317500" lvl="0" marL="457200" rtl="0" algn="l">
              <a:spcBef>
                <a:spcPts val="1000"/>
              </a:spcBef>
              <a:spcAft>
                <a:spcPts val="0"/>
              </a:spcAft>
              <a:buSzPts val="1400"/>
              <a:buChar char="●"/>
            </a:pPr>
            <a:r>
              <a:rPr lang="en"/>
              <a:t>Käytetään myös ilmoittamaan väylän yksityiskohdasta</a:t>
            </a:r>
            <a:endParaRPr/>
          </a:p>
          <a:p>
            <a:pPr indent="-317500" lvl="1" marL="914400" rtl="0" algn="l">
              <a:spcBef>
                <a:spcPts val="0"/>
              </a:spcBef>
              <a:spcAft>
                <a:spcPts val="0"/>
              </a:spcAft>
              <a:buSzPts val="1400"/>
              <a:buChar char="○"/>
            </a:pPr>
            <a:r>
              <a:rPr lang="en"/>
              <a:t>Väylät yhtyvät</a:t>
            </a:r>
            <a:endParaRPr/>
          </a:p>
          <a:p>
            <a:pPr indent="-317500" lvl="1" marL="914400" rtl="0" algn="l">
              <a:spcBef>
                <a:spcPts val="0"/>
              </a:spcBef>
              <a:spcAft>
                <a:spcPts val="0"/>
              </a:spcAft>
              <a:buSzPts val="1400"/>
              <a:buChar char="○"/>
            </a:pPr>
            <a:r>
              <a:rPr lang="en"/>
              <a:t>Väylät haarautuvat</a:t>
            </a:r>
            <a:endParaRPr/>
          </a:p>
        </p:txBody>
      </p:sp>
      <p:pic>
        <p:nvPicPr>
          <p:cNvPr id="78" name="Google Shape;78;p16"/>
          <p:cNvPicPr preferRelativeResize="0"/>
          <p:nvPr/>
        </p:nvPicPr>
        <p:blipFill>
          <a:blip r:embed="rId4">
            <a:alphaModFix/>
          </a:blip>
          <a:stretch>
            <a:fillRect/>
          </a:stretch>
        </p:blipFill>
        <p:spPr>
          <a:xfrm>
            <a:off x="8302175" y="1126975"/>
            <a:ext cx="718975" cy="954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rot="5400000">
            <a:off x="2125471" y="3222761"/>
            <a:ext cx="1692826" cy="1124125"/>
          </a:xfrm>
          <a:prstGeom prst="rect">
            <a:avLst/>
          </a:prstGeom>
          <a:noFill/>
          <a:ln>
            <a:noFill/>
          </a:ln>
        </p:spPr>
      </p:pic>
      <p:pic>
        <p:nvPicPr>
          <p:cNvPr id="84" name="Google Shape;84;p17"/>
          <p:cNvPicPr preferRelativeResize="0"/>
          <p:nvPr/>
        </p:nvPicPr>
        <p:blipFill>
          <a:blip r:embed="rId4">
            <a:alphaModFix/>
          </a:blip>
          <a:stretch>
            <a:fillRect/>
          </a:stretch>
        </p:blipFill>
        <p:spPr>
          <a:xfrm rot="5400000">
            <a:off x="6346315" y="3337114"/>
            <a:ext cx="1706824" cy="1133424"/>
          </a:xfrm>
          <a:prstGeom prst="rect">
            <a:avLst/>
          </a:prstGeom>
          <a:noFill/>
          <a:ln>
            <a:noFill/>
          </a:ln>
        </p:spPr>
      </p:pic>
      <p:sp>
        <p:nvSpPr>
          <p:cNvPr id="85" name="Google Shape;85;p17"/>
          <p:cNvSpPr txBox="1"/>
          <p:nvPr/>
        </p:nvSpPr>
        <p:spPr>
          <a:xfrm>
            <a:off x="5395363" y="143325"/>
            <a:ext cx="360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Itäviitta</a:t>
            </a:r>
            <a:endParaRPr/>
          </a:p>
        </p:txBody>
      </p:sp>
      <p:sp>
        <p:nvSpPr>
          <p:cNvPr id="86" name="Google Shape;86;p17"/>
          <p:cNvSpPr txBox="1"/>
          <p:nvPr/>
        </p:nvSpPr>
        <p:spPr>
          <a:xfrm>
            <a:off x="578300" y="281900"/>
            <a:ext cx="360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Länsiviitta</a:t>
            </a:r>
            <a:endParaRPr/>
          </a:p>
        </p:txBody>
      </p:sp>
      <p:pic>
        <p:nvPicPr>
          <p:cNvPr id="87" name="Google Shape;87;p17"/>
          <p:cNvPicPr preferRelativeResize="0"/>
          <p:nvPr/>
        </p:nvPicPr>
        <p:blipFill>
          <a:blip r:embed="rId5">
            <a:alphaModFix/>
          </a:blip>
          <a:stretch>
            <a:fillRect/>
          </a:stretch>
        </p:blipFill>
        <p:spPr>
          <a:xfrm>
            <a:off x="4582159" y="505925"/>
            <a:ext cx="2750723" cy="1833099"/>
          </a:xfrm>
          <a:prstGeom prst="rect">
            <a:avLst/>
          </a:prstGeom>
          <a:noFill/>
          <a:ln>
            <a:noFill/>
          </a:ln>
        </p:spPr>
      </p:pic>
      <p:pic>
        <p:nvPicPr>
          <p:cNvPr id="88" name="Google Shape;88;p17"/>
          <p:cNvPicPr preferRelativeResize="0"/>
          <p:nvPr/>
        </p:nvPicPr>
        <p:blipFill>
          <a:blip r:embed="rId6">
            <a:alphaModFix/>
          </a:blip>
          <a:stretch>
            <a:fillRect/>
          </a:stretch>
        </p:blipFill>
        <p:spPr>
          <a:xfrm>
            <a:off x="7492936" y="608693"/>
            <a:ext cx="1567525" cy="1954470"/>
          </a:xfrm>
          <a:prstGeom prst="rect">
            <a:avLst/>
          </a:prstGeom>
          <a:noFill/>
          <a:ln>
            <a:noFill/>
          </a:ln>
        </p:spPr>
      </p:pic>
      <p:pic>
        <p:nvPicPr>
          <p:cNvPr id="89" name="Google Shape;89;p17"/>
          <p:cNvPicPr preferRelativeResize="0"/>
          <p:nvPr/>
        </p:nvPicPr>
        <p:blipFill>
          <a:blip r:embed="rId7">
            <a:alphaModFix/>
          </a:blip>
          <a:stretch>
            <a:fillRect/>
          </a:stretch>
        </p:blipFill>
        <p:spPr>
          <a:xfrm>
            <a:off x="2239723" y="392400"/>
            <a:ext cx="1193100" cy="2455700"/>
          </a:xfrm>
          <a:prstGeom prst="rect">
            <a:avLst/>
          </a:prstGeom>
          <a:noFill/>
          <a:ln>
            <a:noFill/>
          </a:ln>
        </p:spPr>
      </p:pic>
      <p:pic>
        <p:nvPicPr>
          <p:cNvPr id="90" name="Google Shape;90;p17"/>
          <p:cNvPicPr preferRelativeResize="0"/>
          <p:nvPr/>
        </p:nvPicPr>
        <p:blipFill>
          <a:blip r:embed="rId8">
            <a:alphaModFix/>
          </a:blip>
          <a:stretch>
            <a:fillRect/>
          </a:stretch>
        </p:blipFill>
        <p:spPr>
          <a:xfrm>
            <a:off x="159275" y="1206313"/>
            <a:ext cx="1991075" cy="1326876"/>
          </a:xfrm>
          <a:prstGeom prst="rect">
            <a:avLst/>
          </a:prstGeom>
          <a:noFill/>
          <a:ln>
            <a:noFill/>
          </a:ln>
        </p:spPr>
      </p:pic>
      <p:pic>
        <p:nvPicPr>
          <p:cNvPr id="91" name="Google Shape;91;p17"/>
          <p:cNvPicPr preferRelativeResize="0"/>
          <p:nvPr/>
        </p:nvPicPr>
        <p:blipFill>
          <a:blip r:embed="rId9">
            <a:alphaModFix/>
          </a:blip>
          <a:stretch>
            <a:fillRect/>
          </a:stretch>
        </p:blipFill>
        <p:spPr>
          <a:xfrm>
            <a:off x="430412" y="2848088"/>
            <a:ext cx="1809314" cy="1873450"/>
          </a:xfrm>
          <a:prstGeom prst="rect">
            <a:avLst/>
          </a:prstGeom>
          <a:noFill/>
          <a:ln>
            <a:noFill/>
          </a:ln>
        </p:spPr>
      </p:pic>
      <p:sp>
        <p:nvSpPr>
          <p:cNvPr id="92" name="Google Shape;92;p17"/>
          <p:cNvSpPr txBox="1"/>
          <p:nvPr/>
        </p:nvSpPr>
        <p:spPr>
          <a:xfrm>
            <a:off x="2312775" y="4531875"/>
            <a:ext cx="2570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Länsipoiju. Poijut ovat viittoja isompia, mutta värit ja merkit ovat samat.</a:t>
            </a:r>
            <a:endParaRPr sz="1000"/>
          </a:p>
        </p:txBody>
      </p:sp>
      <p:sp>
        <p:nvSpPr>
          <p:cNvPr id="93" name="Google Shape;93;p17"/>
          <p:cNvSpPr txBox="1"/>
          <p:nvPr/>
        </p:nvSpPr>
        <p:spPr>
          <a:xfrm>
            <a:off x="366400" y="4685775"/>
            <a:ext cx="257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Länsiviitta. Kierrä länsipuolelta.</a:t>
            </a:r>
            <a:endParaRPr sz="1000"/>
          </a:p>
        </p:txBody>
      </p:sp>
      <p:sp>
        <p:nvSpPr>
          <p:cNvPr id="94" name="Google Shape;94;p17"/>
          <p:cNvSpPr txBox="1"/>
          <p:nvPr/>
        </p:nvSpPr>
        <p:spPr>
          <a:xfrm>
            <a:off x="6573900" y="4650900"/>
            <a:ext cx="2570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Itäviitta. Viitan itäpuolella on turvallista vettä.</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Kaardinaaliviittoja Helsingin edustalla</a:t>
            </a:r>
            <a:endParaRPr/>
          </a:p>
        </p:txBody>
      </p:sp>
      <p:pic>
        <p:nvPicPr>
          <p:cNvPr id="100" name="Google Shape;100;p18"/>
          <p:cNvPicPr preferRelativeResize="0"/>
          <p:nvPr/>
        </p:nvPicPr>
        <p:blipFill>
          <a:blip r:embed="rId3">
            <a:alphaModFix/>
          </a:blip>
          <a:stretch>
            <a:fillRect/>
          </a:stretch>
        </p:blipFill>
        <p:spPr>
          <a:xfrm>
            <a:off x="469875" y="1347350"/>
            <a:ext cx="3608951" cy="3231875"/>
          </a:xfrm>
          <a:prstGeom prst="rect">
            <a:avLst/>
          </a:prstGeom>
          <a:noFill/>
          <a:ln>
            <a:noFill/>
          </a:ln>
        </p:spPr>
      </p:pic>
      <p:pic>
        <p:nvPicPr>
          <p:cNvPr id="101" name="Google Shape;101;p18"/>
          <p:cNvPicPr preferRelativeResize="0"/>
          <p:nvPr/>
        </p:nvPicPr>
        <p:blipFill>
          <a:blip r:embed="rId4">
            <a:alphaModFix/>
          </a:blip>
          <a:stretch>
            <a:fillRect/>
          </a:stretch>
        </p:blipFill>
        <p:spPr>
          <a:xfrm>
            <a:off x="4369723" y="1347350"/>
            <a:ext cx="3876576" cy="3231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451350" y="607950"/>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en"/>
              <a:t>Lateraaliviitat</a:t>
            </a:r>
            <a:endParaRPr b="1" sz="4000"/>
          </a:p>
        </p:txBody>
      </p:sp>
      <p:pic>
        <p:nvPicPr>
          <p:cNvPr id="107" name="Google Shape;107;p19"/>
          <p:cNvPicPr preferRelativeResize="0"/>
          <p:nvPr/>
        </p:nvPicPr>
        <p:blipFill>
          <a:blip r:embed="rId3">
            <a:alphaModFix/>
          </a:blip>
          <a:stretch>
            <a:fillRect/>
          </a:stretch>
        </p:blipFill>
        <p:spPr>
          <a:xfrm>
            <a:off x="4900250" y="445025"/>
            <a:ext cx="3827774" cy="3820975"/>
          </a:xfrm>
          <a:prstGeom prst="rect">
            <a:avLst/>
          </a:prstGeom>
          <a:noFill/>
          <a:ln>
            <a:noFill/>
          </a:ln>
        </p:spPr>
      </p:pic>
      <p:sp>
        <p:nvSpPr>
          <p:cNvPr id="108" name="Google Shape;108;p19"/>
          <p:cNvSpPr txBox="1"/>
          <p:nvPr/>
        </p:nvSpPr>
        <p:spPr>
          <a:xfrm>
            <a:off x="4900250" y="4398750"/>
            <a:ext cx="3770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Kuva: Kippari, </a:t>
            </a:r>
            <a:r>
              <a:rPr lang="en" sz="1600" u="sng">
                <a:solidFill>
                  <a:schemeClr val="hlink"/>
                </a:solidFill>
                <a:hlinkClick r:id="rId4"/>
              </a:rPr>
              <a:t>linkki</a:t>
            </a:r>
            <a:endParaRPr sz="1600"/>
          </a:p>
        </p:txBody>
      </p:sp>
      <p:sp>
        <p:nvSpPr>
          <p:cNvPr id="109" name="Google Shape;109;p19"/>
          <p:cNvSpPr txBox="1"/>
          <p:nvPr/>
        </p:nvSpPr>
        <p:spPr>
          <a:xfrm>
            <a:off x="148800" y="1371138"/>
            <a:ext cx="4588500" cy="24012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lang="en" sz="1600"/>
              <a:t>Käytetään osoittamaan väylän vasenta tai oikeaa reunaa</a:t>
            </a:r>
            <a:endParaRPr sz="1600"/>
          </a:p>
          <a:p>
            <a:pPr indent="-330200" lvl="0" marL="457200" rtl="0" algn="l">
              <a:spcBef>
                <a:spcPts val="0"/>
              </a:spcBef>
              <a:spcAft>
                <a:spcPts val="0"/>
              </a:spcAft>
              <a:buSzPts val="1600"/>
              <a:buChar char="●"/>
            </a:pPr>
            <a:r>
              <a:rPr lang="en" sz="1600"/>
              <a:t>Kun kuljetaan nimelliskulkusuuntaan, vihreä jää oikealle ja punainen vasemmalle</a:t>
            </a:r>
            <a:endParaRPr sz="1600"/>
          </a:p>
          <a:p>
            <a:pPr indent="-330200" lvl="0" marL="457200" rtl="0" algn="l">
              <a:spcBef>
                <a:spcPts val="0"/>
              </a:spcBef>
              <a:spcAft>
                <a:spcPts val="0"/>
              </a:spcAft>
              <a:buSzPts val="1600"/>
              <a:buChar char="●"/>
            </a:pPr>
            <a:r>
              <a:rPr lang="en" sz="1600"/>
              <a:t>Muista tarkistaa väylän nimelliskulkusuunta merikartasta!</a:t>
            </a:r>
            <a:endParaRPr sz="1600"/>
          </a:p>
          <a:p>
            <a:pPr indent="-330200" lvl="0" marL="457200" rtl="0" algn="l">
              <a:spcBef>
                <a:spcPts val="0"/>
              </a:spcBef>
              <a:spcAft>
                <a:spcPts val="0"/>
              </a:spcAft>
              <a:buSzPts val="1600"/>
              <a:buChar char="●"/>
            </a:pPr>
            <a:r>
              <a:rPr lang="en" sz="1600"/>
              <a:t>Viitat ja poijut ovat siis punaisia ja vihreitä</a:t>
            </a:r>
            <a:endParaRPr sz="1600"/>
          </a:p>
          <a:p>
            <a:pPr indent="-330200" lvl="0" marL="457200" rtl="0" algn="l">
              <a:spcBef>
                <a:spcPts val="0"/>
              </a:spcBef>
              <a:spcAft>
                <a:spcPts val="0"/>
              </a:spcAft>
              <a:buSzPts val="1600"/>
              <a:buChar char="●"/>
            </a:pPr>
            <a:r>
              <a:rPr lang="en" sz="1600"/>
              <a:t>Merikartassa näitä merkitään neliöllä ja kolmiolla</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Nimelliskulkusuunta</a:t>
            </a:r>
            <a:endParaRPr/>
          </a:p>
        </p:txBody>
      </p:sp>
      <p:pic>
        <p:nvPicPr>
          <p:cNvPr id="115" name="Google Shape;115;p20"/>
          <p:cNvPicPr preferRelativeResize="0"/>
          <p:nvPr/>
        </p:nvPicPr>
        <p:blipFill>
          <a:blip r:embed="rId3">
            <a:alphaModFix/>
          </a:blip>
          <a:stretch>
            <a:fillRect/>
          </a:stretch>
        </p:blipFill>
        <p:spPr>
          <a:xfrm>
            <a:off x="5261524" y="1135475"/>
            <a:ext cx="3663876" cy="3786600"/>
          </a:xfrm>
          <a:prstGeom prst="rect">
            <a:avLst/>
          </a:prstGeom>
          <a:noFill/>
          <a:ln>
            <a:noFill/>
          </a:ln>
        </p:spPr>
      </p:pic>
      <p:sp>
        <p:nvSpPr>
          <p:cNvPr id="116" name="Google Shape;116;p20"/>
          <p:cNvSpPr txBox="1"/>
          <p:nvPr/>
        </p:nvSpPr>
        <p:spPr>
          <a:xfrm>
            <a:off x="311700" y="1135475"/>
            <a:ext cx="4596900" cy="3786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Liittyy olennaisesti lateraalimerkkeihin</a:t>
            </a:r>
            <a:endParaRPr sz="1800"/>
          </a:p>
          <a:p>
            <a:pPr indent="-342900" lvl="0" marL="457200" rtl="0" algn="l">
              <a:spcBef>
                <a:spcPts val="0"/>
              </a:spcBef>
              <a:spcAft>
                <a:spcPts val="0"/>
              </a:spcAft>
              <a:buSzPts val="1800"/>
              <a:buChar char="●"/>
            </a:pPr>
            <a:r>
              <a:rPr lang="en" sz="1800"/>
              <a:t>Pääsääntöinä</a:t>
            </a:r>
            <a:endParaRPr sz="1800"/>
          </a:p>
          <a:p>
            <a:pPr indent="-342900" lvl="1" marL="914400" rtl="0" algn="l">
              <a:spcBef>
                <a:spcPts val="0"/>
              </a:spcBef>
              <a:spcAft>
                <a:spcPts val="0"/>
              </a:spcAft>
              <a:buSzPts val="1800"/>
              <a:buChar char="○"/>
            </a:pPr>
            <a:r>
              <a:rPr lang="en" sz="1800"/>
              <a:t>avomereltä sisämaahan päin</a:t>
            </a:r>
            <a:endParaRPr sz="1800"/>
          </a:p>
          <a:p>
            <a:pPr indent="-342900" lvl="1" marL="914400" rtl="0" algn="l">
              <a:spcBef>
                <a:spcPts val="0"/>
              </a:spcBef>
              <a:spcAft>
                <a:spcPts val="0"/>
              </a:spcAft>
              <a:buSzPts val="1800"/>
              <a:buChar char="○"/>
            </a:pPr>
            <a:r>
              <a:rPr lang="en" sz="1800"/>
              <a:t>Suomenlahdella pituussuuntaan lännestä itään</a:t>
            </a:r>
            <a:endParaRPr sz="1800"/>
          </a:p>
          <a:p>
            <a:pPr indent="-342900" lvl="1" marL="914400" rtl="0" algn="l">
              <a:spcBef>
                <a:spcPts val="0"/>
              </a:spcBef>
              <a:spcAft>
                <a:spcPts val="0"/>
              </a:spcAft>
              <a:buSzPts val="1800"/>
              <a:buChar char="○"/>
            </a:pPr>
            <a:r>
              <a:rPr lang="en" sz="1800"/>
              <a:t>Pohjanlahdella pituussuuntaan etelästä pohjoiseen</a:t>
            </a:r>
            <a:endParaRPr sz="1800"/>
          </a:p>
          <a:p>
            <a:pPr indent="-342900" lvl="0" marL="457200" rtl="0" algn="l">
              <a:spcBef>
                <a:spcPts val="0"/>
              </a:spcBef>
              <a:spcAft>
                <a:spcPts val="0"/>
              </a:spcAft>
              <a:buSzPts val="1800"/>
              <a:buChar char="●"/>
            </a:pPr>
            <a:r>
              <a:rPr lang="en" sz="1800"/>
              <a:t>Satamaa kohti tultaessa vihreä jää lähes aina oikealle</a:t>
            </a:r>
            <a:endParaRPr sz="1800"/>
          </a:p>
          <a:p>
            <a:pPr indent="-342900" lvl="0" marL="457200" rtl="0" algn="l">
              <a:spcBef>
                <a:spcPts val="0"/>
              </a:spcBef>
              <a:spcAft>
                <a:spcPts val="0"/>
              </a:spcAft>
              <a:buSzPts val="1800"/>
              <a:buChar char="●"/>
            </a:pPr>
            <a:r>
              <a:rPr lang="en" sz="1800"/>
              <a:t>Nimelliskulkusuunta on merkitty nuolella merikarttaan</a:t>
            </a:r>
            <a:endParaRPr sz="1800"/>
          </a:p>
          <a:p>
            <a:pPr indent="-342900" lvl="0" marL="457200" rtl="0" algn="l">
              <a:spcBef>
                <a:spcPts val="0"/>
              </a:spcBef>
              <a:spcAft>
                <a:spcPts val="0"/>
              </a:spcAft>
              <a:buSzPts val="1800"/>
              <a:buChar char="●"/>
            </a:pPr>
            <a:r>
              <a:rPr lang="en" sz="1800"/>
              <a:t>Ilman karttaa, lateraalimerkit aiheuttavat välillä päänvaivaa</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highlight>
                  <a:srgbClr val="FFFFFF"/>
                </a:highlight>
              </a:rPr>
              <a:t>Linjataulut</a:t>
            </a:r>
            <a:endParaRPr sz="4300"/>
          </a:p>
        </p:txBody>
      </p:sp>
      <p:sp>
        <p:nvSpPr>
          <p:cNvPr id="122" name="Google Shape;122;p2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solidFill>
                  <a:srgbClr val="000000"/>
                </a:solidFill>
              </a:rPr>
              <a:t>Linjataulu osoittaa yhdessä toisen linjamerkin kanssa väylälinjan sijainnin.</a:t>
            </a:r>
            <a:endParaRPr>
              <a:solidFill>
                <a:srgbClr val="000000"/>
              </a:solidFill>
            </a:endParaRPr>
          </a:p>
          <a:p>
            <a:pPr indent="0" lvl="0" marL="0" rtl="0" algn="l">
              <a:spcBef>
                <a:spcPts val="1200"/>
              </a:spcBef>
              <a:spcAft>
                <a:spcPts val="0"/>
              </a:spcAft>
              <a:buNone/>
            </a:pPr>
            <a:r>
              <a:rPr lang="en">
                <a:solidFill>
                  <a:srgbClr val="000000"/>
                </a:solidFill>
              </a:rPr>
              <a:t>Taulut voivat olla neliskanttisia, pyöreitä tai kolmionmuotoisia ja sijaitsevat tavallisesti maalle. Linjaloisto on valolla varustettu linjataulu.</a:t>
            </a:r>
            <a:endParaRPr>
              <a:solidFill>
                <a:srgbClr val="000000"/>
              </a:solidFill>
            </a:endParaRPr>
          </a:p>
          <a:p>
            <a:pPr indent="0" lvl="0" marL="0" rtl="0" algn="l">
              <a:spcBef>
                <a:spcPts val="1200"/>
              </a:spcBef>
              <a:spcAft>
                <a:spcPts val="0"/>
              </a:spcAft>
              <a:buNone/>
            </a:pPr>
            <a:r>
              <a:rPr lang="en">
                <a:solidFill>
                  <a:srgbClr val="000000"/>
                </a:solidFill>
              </a:rPr>
              <a:t>Linjatauluista ja -loistoista käytetään nimikkeitä alempi ja ylempi. Alempi on ylempää merkkiä lähempänä väylää ja vedenpintaa.</a:t>
            </a:r>
            <a:endParaRPr>
              <a:solidFill>
                <a:srgbClr val="000000"/>
              </a:solidFill>
            </a:endParaRPr>
          </a:p>
          <a:p>
            <a:pPr indent="0" lvl="0" marL="0" rtl="0" algn="l">
              <a:spcBef>
                <a:spcPts val="1200"/>
              </a:spcBef>
              <a:spcAft>
                <a:spcPts val="1200"/>
              </a:spcAft>
              <a:buNone/>
            </a:pPr>
            <a:r>
              <a:rPr lang="en">
                <a:solidFill>
                  <a:srgbClr val="000000"/>
                </a:solidFill>
              </a:rPr>
              <a:t>Linjaloistoissa yleensä alemmassa linjamerkissä käytetään jatkuvaa pikavilkkua (Q) ja ylemmässä kestovilkkua (LFI). Valojen ensisijainen väri on valkoinen.</a:t>
            </a:r>
            <a:endParaRPr b="1">
              <a:solidFill>
                <a:srgbClr val="000000"/>
              </a:solidFill>
            </a:endParaRPr>
          </a:p>
        </p:txBody>
      </p:sp>
      <p:pic>
        <p:nvPicPr>
          <p:cNvPr id="123" name="Google Shape;123;p21"/>
          <p:cNvPicPr preferRelativeResize="0"/>
          <p:nvPr/>
        </p:nvPicPr>
        <p:blipFill>
          <a:blip r:embed="rId3">
            <a:alphaModFix/>
          </a:blip>
          <a:stretch>
            <a:fillRect/>
          </a:stretch>
        </p:blipFill>
        <p:spPr>
          <a:xfrm>
            <a:off x="6257650" y="3805975"/>
            <a:ext cx="2712551" cy="762900"/>
          </a:xfrm>
          <a:prstGeom prst="rect">
            <a:avLst/>
          </a:prstGeom>
          <a:noFill/>
          <a:ln>
            <a:noFill/>
          </a:ln>
        </p:spPr>
      </p:pic>
      <p:pic>
        <p:nvPicPr>
          <p:cNvPr id="124" name="Google Shape;124;p21"/>
          <p:cNvPicPr preferRelativeResize="0"/>
          <p:nvPr/>
        </p:nvPicPr>
        <p:blipFill>
          <a:blip r:embed="rId4">
            <a:alphaModFix/>
          </a:blip>
          <a:stretch>
            <a:fillRect/>
          </a:stretch>
        </p:blipFill>
        <p:spPr>
          <a:xfrm>
            <a:off x="6575600" y="2886428"/>
            <a:ext cx="2089500" cy="640050"/>
          </a:xfrm>
          <a:prstGeom prst="rect">
            <a:avLst/>
          </a:prstGeom>
          <a:noFill/>
          <a:ln>
            <a:noFill/>
          </a:ln>
        </p:spPr>
      </p:pic>
      <p:sp>
        <p:nvSpPr>
          <p:cNvPr id="125" name="Google Shape;125;p21"/>
          <p:cNvSpPr txBox="1"/>
          <p:nvPr/>
        </p:nvSpPr>
        <p:spPr>
          <a:xfrm>
            <a:off x="4629550" y="3987325"/>
            <a:ext cx="162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Kaksi linjaloistoa</a:t>
            </a:r>
            <a:endParaRPr/>
          </a:p>
        </p:txBody>
      </p:sp>
      <p:sp>
        <p:nvSpPr>
          <p:cNvPr id="126" name="Google Shape;126;p21"/>
          <p:cNvSpPr txBox="1"/>
          <p:nvPr/>
        </p:nvSpPr>
        <p:spPr>
          <a:xfrm>
            <a:off x="4629550" y="3006350"/>
            <a:ext cx="162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Kaksi linjataulua</a:t>
            </a:r>
            <a:endParaRPr/>
          </a:p>
        </p:txBody>
      </p:sp>
      <p:pic>
        <p:nvPicPr>
          <p:cNvPr id="127" name="Google Shape;127;p21"/>
          <p:cNvPicPr preferRelativeResize="0"/>
          <p:nvPr/>
        </p:nvPicPr>
        <p:blipFill rotWithShape="1">
          <a:blip r:embed="rId5">
            <a:alphaModFix/>
          </a:blip>
          <a:srcRect b="23392" l="32951" r="32947" t="14177"/>
          <a:stretch/>
        </p:blipFill>
        <p:spPr>
          <a:xfrm>
            <a:off x="5726350" y="496025"/>
            <a:ext cx="1447299" cy="1987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